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4" r:id="rId19"/>
    <p:sldId id="275" r:id="rId20"/>
    <p:sldId id="276" r:id="rId21"/>
    <p:sldId id="280" r:id="rId22"/>
    <p:sldId id="277" r:id="rId23"/>
    <p:sldId id="278" r:id="rId24"/>
    <p:sldId id="279" r:id="rId25"/>
    <p:sldId id="281" r:id="rId26"/>
    <p:sldId id="283"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560" y="19"/>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0EED559-C93E-4158-9DD9-9A79054125B1}" type="datetimeFigureOut">
              <a:rPr lang="en-US" smtClean="0"/>
              <a:pPr/>
              <a:t>5/12/2017</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C999A347-6986-41B2-BF10-6343ED83F188}" type="slidenum">
              <a:rPr lang="en-US" smtClean="0"/>
              <a:pPr/>
              <a:t>‹#›</a:t>
            </a:fld>
            <a:endParaRPr lang="en-US"/>
          </a:p>
        </p:txBody>
      </p:sp>
    </p:spTree>
    <p:extLst>
      <p:ext uri="{BB962C8B-B14F-4D97-AF65-F5344CB8AC3E}">
        <p14:creationId xmlns:p14="http://schemas.microsoft.com/office/powerpoint/2010/main" val="2510581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D79F17F-AF66-49CF-A846-1A218447239A}" type="datetimeFigureOut">
              <a:rPr lang="en-US" smtClean="0"/>
              <a:pPr/>
              <a:t>5/12/2017</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8D890D3-41BC-469A-A6D4-CC42A3CEE352}" type="slidenum">
              <a:rPr lang="en-US" smtClean="0"/>
              <a:pPr/>
              <a:t>‹#›</a:t>
            </a:fld>
            <a:endParaRPr lang="en-US"/>
          </a:p>
        </p:txBody>
      </p:sp>
    </p:spTree>
    <p:extLst>
      <p:ext uri="{BB962C8B-B14F-4D97-AF65-F5344CB8AC3E}">
        <p14:creationId xmlns:p14="http://schemas.microsoft.com/office/powerpoint/2010/main" val="2858880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8D890D3-41BC-469A-A6D4-CC42A3CEE35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295400" y="6096000"/>
            <a:ext cx="4267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295400" y="6096000"/>
            <a:ext cx="42672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1295400" y="6096000"/>
            <a:ext cx="42672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1295400" y="6096000"/>
            <a:ext cx="4267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xfrm>
            <a:off x="1295400" y="6096000"/>
            <a:ext cx="42672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295400" y="6096000"/>
            <a:ext cx="42672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295400" y="6096000"/>
            <a:ext cx="42672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1295400" y="6096000"/>
            <a:ext cx="4267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1295400" y="6096000"/>
            <a:ext cx="42672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B38152A-9786-43D2-A9D0-F4C955CE1C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800" kern="1200">
          <a:solidFill>
            <a:srgbClr val="002395"/>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brands@tscr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lgray@tscra.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www.tscra.org/" TargetMode="External"/><Relationship Id="rId4" Type="http://schemas.openxmlformats.org/officeDocument/2006/relationships/hyperlink" Target="mailto:mmcmillan@tscra.org"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65174"/>
          </a:xfrm>
          <a:prstGeom prst="rect">
            <a:avLst/>
          </a:prstGeom>
          <a:noFill/>
          <a:ln w="9525">
            <a:noFill/>
            <a:miter lim="800000"/>
            <a:headEnd/>
            <a:tailEnd/>
          </a:ln>
        </p:spPr>
      </p:pic>
      <p:sp>
        <p:nvSpPr>
          <p:cNvPr id="2" name="Title 1"/>
          <p:cNvSpPr>
            <a:spLocks noGrp="1"/>
          </p:cNvSpPr>
          <p:nvPr>
            <p:ph type="ctrTitle"/>
          </p:nvPr>
        </p:nvSpPr>
        <p:spPr>
          <a:xfrm>
            <a:off x="0" y="4419600"/>
            <a:ext cx="9144000" cy="1828800"/>
          </a:xfrm>
          <a:solidFill>
            <a:srgbClr val="002395">
              <a:alpha val="85000"/>
            </a:srgbClr>
          </a:solidFill>
        </p:spPr>
        <p:txBody>
          <a:bodyPr/>
          <a:lstStyle/>
          <a:p>
            <a:pPr marL="914400"/>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Texas Brand Re-registration</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TSCRA Law Enforcement</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p:txBody>
          <a:bodyPr>
            <a:normAutofit/>
          </a:bodyPr>
          <a:lstStyle/>
          <a:p>
            <a:r>
              <a:rPr lang="en-US" dirty="0" smtClean="0"/>
              <a:t>What:</a:t>
            </a:r>
          </a:p>
          <a:p>
            <a:pPr lvl="1"/>
            <a:r>
              <a:rPr lang="en-US" dirty="0" smtClean="0"/>
              <a:t>All brands must be re-registered every 10 years</a:t>
            </a:r>
          </a:p>
          <a:p>
            <a:pPr lvl="1"/>
            <a:r>
              <a:rPr lang="en-US" dirty="0" smtClean="0"/>
              <a:t>New brands can be registered at anytime </a:t>
            </a:r>
          </a:p>
          <a:p>
            <a:r>
              <a:rPr lang="en-US" dirty="0" smtClean="0"/>
              <a:t>When:</a:t>
            </a:r>
          </a:p>
          <a:p>
            <a:pPr lvl="1"/>
            <a:r>
              <a:rPr lang="en-US" dirty="0" smtClean="0"/>
              <a:t>Re-registration period is Aug. 31, 2011 – Feb. 29, 2012</a:t>
            </a:r>
          </a:p>
          <a:p>
            <a:pPr lvl="1"/>
            <a:r>
              <a:rPr lang="en-US" dirty="0" smtClean="0"/>
              <a:t>A person who does not re-register their brand during this 6 month period, forfeits their legal right to that brand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Where on the animal:</a:t>
            </a:r>
          </a:p>
          <a:p>
            <a:pPr lvl="1"/>
            <a:r>
              <a:rPr lang="en-US" dirty="0" smtClean="0"/>
              <a:t>The brand location is as important as the brand itself</a:t>
            </a:r>
          </a:p>
          <a:p>
            <a:pPr lvl="1"/>
            <a:r>
              <a:rPr lang="en-US" dirty="0" smtClean="0"/>
              <a:t>The same brand may be registered in the same county as long as the location on the animal is different. Shown below, these are considered two distinct markings:</a:t>
            </a:r>
          </a:p>
        </p:txBody>
      </p:sp>
      <p:pic>
        <p:nvPicPr>
          <p:cNvPr id="4098" name="Picture 2"/>
          <p:cNvPicPr>
            <a:picLocks noChangeAspect="1" noChangeArrowheads="1"/>
          </p:cNvPicPr>
          <p:nvPr/>
        </p:nvPicPr>
        <p:blipFill>
          <a:blip r:embed="rId3" cstate="print"/>
          <a:srcRect/>
          <a:stretch>
            <a:fillRect/>
          </a:stretch>
        </p:blipFill>
        <p:spPr bwMode="auto">
          <a:xfrm flipH="1">
            <a:off x="1397000" y="4648200"/>
            <a:ext cx="2692400" cy="2019300"/>
          </a:xfrm>
          <a:prstGeom prst="rect">
            <a:avLst/>
          </a:prstGeom>
          <a:noFill/>
          <a:ln w="9525">
            <a:noFill/>
            <a:miter lim="800000"/>
            <a:headEnd/>
            <a:tailEnd/>
          </a:ln>
        </p:spPr>
      </p:pic>
      <p:sp>
        <p:nvSpPr>
          <p:cNvPr id="5" name="Rectangle 4"/>
          <p:cNvSpPr/>
          <p:nvPr/>
        </p:nvSpPr>
        <p:spPr>
          <a:xfrm>
            <a:off x="3124200" y="48768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-LG</a:t>
            </a:r>
            <a:endParaRPr lang="en-US" sz="3200" b="1" cap="none" spc="0" dirty="0">
              <a:ln w="10541" cmpd="sng">
                <a:solidFill>
                  <a:schemeClr val="accent1">
                    <a:shade val="88000"/>
                    <a:satMod val="110000"/>
                  </a:schemeClr>
                </a:solidFill>
                <a:prstDash val="solid"/>
              </a:ln>
              <a:solidFill>
                <a:schemeClr val="bg1"/>
              </a:solidFill>
              <a:effectLst/>
            </a:endParaRPr>
          </a:p>
        </p:txBody>
      </p:sp>
      <p:pic>
        <p:nvPicPr>
          <p:cNvPr id="8" name="Picture 2"/>
          <p:cNvPicPr>
            <a:picLocks noChangeAspect="1" noChangeArrowheads="1"/>
          </p:cNvPicPr>
          <p:nvPr/>
        </p:nvPicPr>
        <p:blipFill>
          <a:blip r:embed="rId3" cstate="print"/>
          <a:srcRect/>
          <a:stretch>
            <a:fillRect/>
          </a:stretch>
        </p:blipFill>
        <p:spPr bwMode="auto">
          <a:xfrm flipH="1">
            <a:off x="4953000" y="4648200"/>
            <a:ext cx="2692400" cy="2019300"/>
          </a:xfrm>
          <a:prstGeom prst="rect">
            <a:avLst/>
          </a:prstGeom>
          <a:noFill/>
          <a:ln w="9525">
            <a:noFill/>
            <a:miter lim="800000"/>
            <a:headEnd/>
            <a:tailEnd/>
          </a:ln>
        </p:spPr>
      </p:pic>
      <p:sp>
        <p:nvSpPr>
          <p:cNvPr id="9" name="Rectangle 8"/>
          <p:cNvSpPr/>
          <p:nvPr/>
        </p:nvSpPr>
        <p:spPr>
          <a:xfrm>
            <a:off x="5562600" y="51816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-LG</a:t>
            </a:r>
            <a:endParaRPr lang="en-US" sz="3200" b="1" cap="none" spc="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Similar Brands:</a:t>
            </a:r>
          </a:p>
          <a:p>
            <a:pPr lvl="1"/>
            <a:r>
              <a:rPr lang="en-US" dirty="0" smtClean="0"/>
              <a:t>If a party comes in to register a brand which the clerk feels is too similar to a brand currently registered, the clerk has the right/authority to refuse to register that brand.  It’s the clerks duty to make sure duplicate brands are not registered in same location  on an animal.</a:t>
            </a:r>
            <a:endParaRPr lang="en-US" dirty="0"/>
          </a:p>
        </p:txBody>
      </p:sp>
      <p:pic>
        <p:nvPicPr>
          <p:cNvPr id="4" name="Picture 2"/>
          <p:cNvPicPr>
            <a:picLocks noChangeAspect="1" noChangeArrowheads="1"/>
          </p:cNvPicPr>
          <p:nvPr/>
        </p:nvPicPr>
        <p:blipFill>
          <a:blip r:embed="rId3" cstate="print"/>
          <a:srcRect/>
          <a:stretch>
            <a:fillRect/>
          </a:stretch>
        </p:blipFill>
        <p:spPr bwMode="auto">
          <a:xfrm flipH="1">
            <a:off x="1397000" y="4648200"/>
            <a:ext cx="2692400" cy="2019300"/>
          </a:xfrm>
          <a:prstGeom prst="rect">
            <a:avLst/>
          </a:prstGeom>
          <a:noFill/>
          <a:ln w="9525">
            <a:noFill/>
            <a:miter lim="800000"/>
            <a:headEnd/>
            <a:tailEnd/>
          </a:ln>
        </p:spPr>
      </p:pic>
      <p:sp>
        <p:nvSpPr>
          <p:cNvPr id="5" name="Rectangle 4"/>
          <p:cNvSpPr/>
          <p:nvPr/>
        </p:nvSpPr>
        <p:spPr>
          <a:xfrm>
            <a:off x="3124200" y="48768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-LG</a:t>
            </a:r>
            <a:endParaRPr lang="en-US" sz="3200" b="1" cap="none" spc="0" dirty="0">
              <a:ln w="10541" cmpd="sng">
                <a:solidFill>
                  <a:schemeClr val="accent1">
                    <a:shade val="88000"/>
                    <a:satMod val="110000"/>
                  </a:schemeClr>
                </a:solidFill>
                <a:prstDash val="solid"/>
              </a:ln>
              <a:solidFill>
                <a:schemeClr val="bg1"/>
              </a:solidFill>
              <a:effectLst/>
            </a:endParaRPr>
          </a:p>
        </p:txBody>
      </p:sp>
      <p:pic>
        <p:nvPicPr>
          <p:cNvPr id="6" name="Picture 2"/>
          <p:cNvPicPr>
            <a:picLocks noChangeAspect="1" noChangeArrowheads="1"/>
          </p:cNvPicPr>
          <p:nvPr/>
        </p:nvPicPr>
        <p:blipFill>
          <a:blip r:embed="rId3" cstate="print"/>
          <a:srcRect/>
          <a:stretch>
            <a:fillRect/>
          </a:stretch>
        </p:blipFill>
        <p:spPr bwMode="auto">
          <a:xfrm flipH="1">
            <a:off x="5105400" y="4648200"/>
            <a:ext cx="2692400" cy="2019300"/>
          </a:xfrm>
          <a:prstGeom prst="rect">
            <a:avLst/>
          </a:prstGeom>
          <a:noFill/>
          <a:ln w="9525">
            <a:noFill/>
            <a:miter lim="800000"/>
            <a:headEnd/>
            <a:tailEnd/>
          </a:ln>
        </p:spPr>
      </p:pic>
      <p:sp>
        <p:nvSpPr>
          <p:cNvPr id="7" name="Rectangle 6"/>
          <p:cNvSpPr/>
          <p:nvPr/>
        </p:nvSpPr>
        <p:spPr>
          <a:xfrm>
            <a:off x="6832600" y="48768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-LC</a:t>
            </a:r>
            <a:endParaRPr lang="en-US" sz="3200" b="1" cap="none" spc="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Brand Transfer:</a:t>
            </a:r>
          </a:p>
          <a:p>
            <a:pPr lvl="1"/>
            <a:r>
              <a:rPr lang="en-US" dirty="0" smtClean="0"/>
              <a:t>Brands may be transferred. </a:t>
            </a:r>
          </a:p>
          <a:p>
            <a:pPr lvl="1"/>
            <a:r>
              <a:rPr lang="en-US" dirty="0" smtClean="0"/>
              <a:t>This requires a notarized affidavit signed by the current brand holder which relinquishes title of the brand to the transferee.</a:t>
            </a:r>
          </a:p>
          <a:p>
            <a:pPr lvl="1"/>
            <a:r>
              <a:rPr lang="en-US" dirty="0" smtClean="0"/>
              <a:t>Brand transfers must be sent to TSCRA.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Fees:</a:t>
            </a:r>
          </a:p>
          <a:p>
            <a:pPr lvl="1"/>
            <a:r>
              <a:rPr lang="en-US" dirty="0" smtClean="0"/>
              <a:t>County Clerks may charge for registering brands and marks.</a:t>
            </a:r>
          </a:p>
          <a:p>
            <a:pPr lvl="1"/>
            <a:r>
              <a:rPr lang="en-US" dirty="0" smtClean="0"/>
              <a:t>The County Clerk may charge the same fee for brand transfers as for registering a new brand.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How are brand records used?:</a:t>
            </a:r>
          </a:p>
          <a:p>
            <a:pPr lvl="1"/>
            <a:r>
              <a:rPr lang="en-US" dirty="0" smtClean="0"/>
              <a:t>In criminal investigations by law enforcement on local, state, and federal level</a:t>
            </a:r>
          </a:p>
          <a:p>
            <a:pPr lvl="1"/>
            <a:r>
              <a:rPr lang="en-US" dirty="0" smtClean="0"/>
              <a:t>Texas Animal Health Commission and USDA-APHIS for animal disease </a:t>
            </a:r>
            <a:r>
              <a:rPr lang="en-US" dirty="0" err="1" smtClean="0"/>
              <a:t>traceback</a:t>
            </a:r>
            <a:endParaRPr lang="en-US" dirty="0" smtClean="0"/>
          </a:p>
          <a:p>
            <a:pPr lvl="1"/>
            <a:r>
              <a:rPr lang="en-US" dirty="0" smtClean="0"/>
              <a:t>Agricultural lending institutions use brands to secure livestock loans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Registration</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How are brand records used?:</a:t>
            </a:r>
          </a:p>
          <a:p>
            <a:pPr lvl="1"/>
            <a:r>
              <a:rPr lang="en-US" dirty="0" smtClean="0"/>
              <a:t>By county sheriff offices to determine ownership of </a:t>
            </a:r>
            <a:r>
              <a:rPr lang="en-US" dirty="0" err="1" smtClean="0"/>
              <a:t>estray</a:t>
            </a:r>
            <a:r>
              <a:rPr lang="en-US" dirty="0" smtClean="0"/>
              <a:t> livestock</a:t>
            </a:r>
          </a:p>
          <a:p>
            <a:pPr lvl="1"/>
            <a:r>
              <a:rPr lang="en-US" dirty="0" smtClean="0"/>
              <a:t>Judges and attorneys reference brands in many types of civil litigations involving livestock </a:t>
            </a:r>
          </a:p>
          <a:p>
            <a:pPr lvl="1"/>
            <a:r>
              <a:rPr lang="en-US" dirty="0" smtClean="0"/>
              <a:t>County Clerks often receive a subpoena to testify in court as to the accuracy of their brand registration procedure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Brands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Records are comprised of a mark and location</a:t>
            </a:r>
          </a:p>
          <a:p>
            <a:r>
              <a:rPr lang="en-US" dirty="0" smtClean="0"/>
              <a:t>Location:</a:t>
            </a:r>
          </a:p>
          <a:p>
            <a:pPr lvl="1"/>
            <a:r>
              <a:rPr lang="en-US" dirty="0" smtClean="0"/>
              <a:t>Left or right: shoulder, side, rib, flank, hip, loin, or thigh</a:t>
            </a:r>
          </a:p>
          <a:p>
            <a:pPr lvl="1"/>
            <a:r>
              <a:rPr lang="en-US" dirty="0" smtClean="0"/>
              <a:t>Jaw, face, tail, back, leg, or nose</a:t>
            </a:r>
          </a:p>
          <a:p>
            <a:pPr lvl="1"/>
            <a:endParaRPr lang="en-US" dirty="0" smtClean="0"/>
          </a:p>
          <a:p>
            <a:pPr lvl="1"/>
            <a:endParaRPr lang="en-US" dirty="0" smtClean="0"/>
          </a:p>
          <a:p>
            <a:pPr lvl="1"/>
            <a:endParaRPr lang="en-US" dirty="0" smtClean="0"/>
          </a:p>
        </p:txBody>
      </p:sp>
      <p:pic>
        <p:nvPicPr>
          <p:cNvPr id="4" name="Picture 3"/>
          <p:cNvPicPr>
            <a:picLocks noChangeAspect="1" noChangeArrowheads="1"/>
          </p:cNvPicPr>
          <p:nvPr/>
        </p:nvPicPr>
        <p:blipFill>
          <a:blip r:embed="rId3" cstate="print"/>
          <a:srcRect/>
          <a:stretch>
            <a:fillRect/>
          </a:stretch>
        </p:blipFill>
        <p:spPr bwMode="auto">
          <a:xfrm>
            <a:off x="1040606" y="3930058"/>
            <a:ext cx="7062788" cy="2927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Brands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Location (cont’d):</a:t>
            </a:r>
          </a:p>
          <a:p>
            <a:pPr lvl="1"/>
            <a:r>
              <a:rPr lang="en-US" dirty="0" smtClean="0"/>
              <a:t>Sometimes, multiple locations may be used for one record:</a:t>
            </a:r>
          </a:p>
          <a:p>
            <a:pPr lvl="1"/>
            <a:endParaRPr lang="en-US" dirty="0" smtClean="0"/>
          </a:p>
          <a:p>
            <a:pPr lvl="1"/>
            <a:endParaRPr lang="en-US" dirty="0" smtClean="0"/>
          </a:p>
          <a:p>
            <a:pPr lvl="1"/>
            <a:endParaRPr lang="en-US" dirty="0" smtClean="0"/>
          </a:p>
          <a:p>
            <a:pPr lvl="1"/>
            <a:endParaRPr lang="en-US" dirty="0" smtClean="0"/>
          </a:p>
        </p:txBody>
      </p:sp>
      <p:pic>
        <p:nvPicPr>
          <p:cNvPr id="5122" name="Picture 2"/>
          <p:cNvPicPr>
            <a:picLocks noChangeAspect="1" noChangeArrowheads="1"/>
          </p:cNvPicPr>
          <p:nvPr/>
        </p:nvPicPr>
        <p:blipFill>
          <a:blip r:embed="rId3" cstate="print"/>
          <a:srcRect l="10889" t="4533" r="9111" b="7082"/>
          <a:stretch>
            <a:fillRect/>
          </a:stretch>
        </p:blipFill>
        <p:spPr bwMode="auto">
          <a:xfrm>
            <a:off x="2438400" y="2727960"/>
            <a:ext cx="4343400" cy="3764280"/>
          </a:xfrm>
          <a:prstGeom prst="rect">
            <a:avLst/>
          </a:prstGeom>
          <a:noFill/>
          <a:ln w="9525">
            <a:noFill/>
            <a:miter lim="800000"/>
            <a:headEnd/>
            <a:tailEnd/>
          </a:ln>
        </p:spPr>
      </p:pic>
      <p:sp>
        <p:nvSpPr>
          <p:cNvPr id="6" name="Rectangle 5"/>
          <p:cNvSpPr/>
          <p:nvPr/>
        </p:nvSpPr>
        <p:spPr>
          <a:xfrm>
            <a:off x="3581400" y="42672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-L</a:t>
            </a:r>
            <a:endParaRPr lang="en-US" sz="3200" b="1" cap="none" spc="0" dirty="0">
              <a:ln w="10541" cmpd="sng">
                <a:solidFill>
                  <a:schemeClr val="accent1">
                    <a:shade val="88000"/>
                    <a:satMod val="110000"/>
                  </a:schemeClr>
                </a:solidFill>
                <a:prstDash val="solid"/>
              </a:ln>
              <a:solidFill>
                <a:schemeClr val="bg1"/>
              </a:solidFill>
              <a:effectLst/>
            </a:endParaRPr>
          </a:p>
        </p:txBody>
      </p:sp>
      <p:sp>
        <p:nvSpPr>
          <p:cNvPr id="7" name="Rectangle 6"/>
          <p:cNvSpPr/>
          <p:nvPr/>
        </p:nvSpPr>
        <p:spPr>
          <a:xfrm>
            <a:off x="5715000" y="42672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7</a:t>
            </a:r>
            <a:endParaRPr lang="en-US" sz="3200" b="1" cap="none" spc="0" dirty="0">
              <a:ln w="10541" cmpd="sng">
                <a:solidFill>
                  <a:schemeClr val="accent1">
                    <a:shade val="88000"/>
                    <a:satMod val="110000"/>
                  </a:schemeClr>
                </a:solidFill>
                <a:prstDash val="solid"/>
              </a:ln>
              <a:solidFill>
                <a:schemeClr val="bg1"/>
              </a:solidFill>
              <a:effectLst/>
            </a:endParaRPr>
          </a:p>
        </p:txBody>
      </p:sp>
      <p:sp>
        <p:nvSpPr>
          <p:cNvPr id="8" name="Rectangle 7"/>
          <p:cNvSpPr/>
          <p:nvPr/>
        </p:nvSpPr>
        <p:spPr>
          <a:xfrm>
            <a:off x="2667000" y="3200400"/>
            <a:ext cx="755588" cy="584775"/>
          </a:xfrm>
          <a:prstGeom prst="rect">
            <a:avLst/>
          </a:prstGeom>
          <a:noFill/>
        </p:spPr>
        <p:txBody>
          <a:bodyPr wrap="square" lIns="91440" tIns="45720" rIns="91440" bIns="45720">
            <a:spAutoFit/>
          </a:bodyPr>
          <a:lstStyle/>
          <a:p>
            <a:pPr algn="ctr"/>
            <a:r>
              <a:rPr lang="en-US" sz="3200" b="1" cap="none" spc="0" dirty="0" smtClean="0">
                <a:ln w="10541" cmpd="sng">
                  <a:solidFill>
                    <a:schemeClr val="accent1">
                      <a:shade val="88000"/>
                      <a:satMod val="110000"/>
                    </a:schemeClr>
                  </a:solidFill>
                  <a:prstDash val="solid"/>
                </a:ln>
                <a:solidFill>
                  <a:schemeClr val="bg1"/>
                </a:solidFill>
                <a:effectLst/>
              </a:rPr>
              <a:t>X</a:t>
            </a:r>
            <a:endParaRPr lang="en-US" sz="3200" b="1" cap="none" spc="0" dirty="0">
              <a:ln w="10541" cmpd="sng">
                <a:solidFill>
                  <a:schemeClr val="accent1">
                    <a:shade val="88000"/>
                    <a:satMod val="110000"/>
                  </a:schemeClr>
                </a:solidFill>
                <a:prstDash val="solid"/>
              </a:ln>
              <a:solidFill>
                <a:schemeClr val="bg1"/>
              </a:solidFill>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Brands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Ear marks may also be used</a:t>
            </a:r>
          </a:p>
          <a:p>
            <a:r>
              <a:rPr lang="en-US" dirty="0" smtClean="0"/>
              <a:t>Each mark must be designated right or left and registered with the brand</a:t>
            </a:r>
          </a:p>
          <a:p>
            <a:pPr lvl="1"/>
            <a:endParaRPr lang="en-US" dirty="0" smtClean="0"/>
          </a:p>
          <a:p>
            <a:pPr lvl="1"/>
            <a:endParaRPr lang="en-US" dirty="0" smtClean="0"/>
          </a:p>
          <a:p>
            <a:pPr lvl="1"/>
            <a:endParaRPr lang="en-US" dirty="0" smtClean="0"/>
          </a:p>
          <a:p>
            <a:pPr lvl="1"/>
            <a:endParaRPr lang="en-US" dirty="0" smtClean="0"/>
          </a:p>
        </p:txBody>
      </p:sp>
      <p:pic>
        <p:nvPicPr>
          <p:cNvPr id="9" name="Picture 3" descr="ear marks"/>
          <p:cNvPicPr>
            <a:picLocks noChangeAspect="1" noChangeArrowheads="1"/>
          </p:cNvPicPr>
          <p:nvPr/>
        </p:nvPicPr>
        <p:blipFill>
          <a:blip r:embed="rId3" cstate="print"/>
          <a:srcRect t="2703" b="5405"/>
          <a:stretch>
            <a:fillRect/>
          </a:stretch>
        </p:blipFill>
        <p:spPr>
          <a:xfrm>
            <a:off x="228600" y="3106740"/>
            <a:ext cx="3912160" cy="3751260"/>
          </a:xfrm>
          <a:prstGeom prst="rect">
            <a:avLst/>
          </a:prstGeom>
          <a:noFill/>
        </p:spPr>
      </p:pic>
      <p:pic>
        <p:nvPicPr>
          <p:cNvPr id="10" name="Picture 4" descr="Deal (49)"/>
          <p:cNvPicPr>
            <a:picLocks noChangeAspect="1" noChangeArrowheads="1"/>
          </p:cNvPicPr>
          <p:nvPr/>
        </p:nvPicPr>
        <p:blipFill>
          <a:blip r:embed="rId4" cstate="print">
            <a:lum contrast="10000"/>
          </a:blip>
          <a:srcRect l="15000" r="5714"/>
          <a:stretch>
            <a:fillRect/>
          </a:stretch>
        </p:blipFill>
        <p:spPr bwMode="auto">
          <a:xfrm>
            <a:off x="6019800" y="2819400"/>
            <a:ext cx="2735239" cy="2476500"/>
          </a:xfrm>
          <a:prstGeom prst="rect">
            <a:avLst/>
          </a:prstGeom>
          <a:noFill/>
          <a:ln w="9525">
            <a:solidFill>
              <a:schemeClr val="tx1"/>
            </a:solidFill>
            <a:miter lim="800000"/>
            <a:headEnd/>
            <a:tailEnd/>
          </a:ln>
        </p:spPr>
      </p:pic>
      <p:pic>
        <p:nvPicPr>
          <p:cNvPr id="11" name="Picture 5" descr="under7 (18)"/>
          <p:cNvPicPr>
            <a:picLocks noChangeAspect="1" noChangeArrowheads="1"/>
          </p:cNvPicPr>
          <p:nvPr/>
        </p:nvPicPr>
        <p:blipFill>
          <a:blip r:embed="rId5" cstate="print">
            <a:lum contrast="10000"/>
          </a:blip>
          <a:srcRect l="14685" t="15328" r="24476"/>
          <a:stretch>
            <a:fillRect/>
          </a:stretch>
        </p:blipFill>
        <p:spPr bwMode="auto">
          <a:xfrm>
            <a:off x="4495800" y="4267200"/>
            <a:ext cx="2362200" cy="2362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4876800"/>
          </a:xfrm>
        </p:spPr>
        <p:txBody>
          <a:bodyPr>
            <a:normAutofit/>
          </a:bodyPr>
          <a:lstStyle/>
          <a:p>
            <a:r>
              <a:rPr lang="en-US" dirty="0" smtClean="0"/>
              <a:t>About TSCRA</a:t>
            </a:r>
          </a:p>
          <a:p>
            <a:r>
              <a:rPr lang="en-US" dirty="0" smtClean="0"/>
              <a:t>Brands in Texas</a:t>
            </a:r>
          </a:p>
          <a:p>
            <a:pPr lvl="1"/>
            <a:r>
              <a:rPr lang="en-US" dirty="0" smtClean="0"/>
              <a:t>Facts and Figures</a:t>
            </a:r>
          </a:p>
          <a:p>
            <a:pPr lvl="1"/>
            <a:r>
              <a:rPr lang="en-US" dirty="0" smtClean="0"/>
              <a:t>Ag Code</a:t>
            </a:r>
          </a:p>
          <a:p>
            <a:r>
              <a:rPr lang="en-US" dirty="0" smtClean="0"/>
              <a:t>Brand Registration</a:t>
            </a:r>
          </a:p>
          <a:p>
            <a:r>
              <a:rPr lang="en-US" dirty="0" smtClean="0"/>
              <a:t>Recording Brands</a:t>
            </a:r>
          </a:p>
          <a:p>
            <a:r>
              <a:rPr lang="en-US" dirty="0" smtClean="0"/>
              <a:t>Submitting Brand Records</a:t>
            </a:r>
          </a:p>
          <a:p>
            <a:r>
              <a:rPr lang="en-US" dirty="0" smtClean="0"/>
              <a:t>Questions</a:t>
            </a:r>
            <a:endParaRPr lang="en-US" dirty="0"/>
          </a:p>
        </p:txBody>
      </p:sp>
      <p:pic>
        <p:nvPicPr>
          <p:cNvPr id="3074" name="Picture 2"/>
          <p:cNvPicPr>
            <a:picLocks noChangeAspect="1" noChangeArrowheads="1"/>
          </p:cNvPicPr>
          <p:nvPr/>
        </p:nvPicPr>
        <p:blipFill>
          <a:blip r:embed="rId3" cstate="print"/>
          <a:srcRect/>
          <a:stretch>
            <a:fillRect/>
          </a:stretch>
        </p:blipFill>
        <p:spPr bwMode="auto">
          <a:xfrm>
            <a:off x="5562600" y="914400"/>
            <a:ext cx="2514599" cy="2514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Brands</a:t>
            </a:r>
            <a:endParaRPr lang="en-US" dirty="0"/>
          </a:p>
        </p:txBody>
      </p:sp>
      <p:sp>
        <p:nvSpPr>
          <p:cNvPr id="3" name="Content Placeholder 2"/>
          <p:cNvSpPr>
            <a:spLocks noGrp="1"/>
          </p:cNvSpPr>
          <p:nvPr>
            <p:ph idx="1"/>
          </p:nvPr>
        </p:nvSpPr>
        <p:spPr>
          <a:xfrm>
            <a:off x="457200" y="1295400"/>
            <a:ext cx="4648200" cy="4953000"/>
          </a:xfrm>
        </p:spPr>
        <p:txBody>
          <a:bodyPr>
            <a:noAutofit/>
          </a:bodyPr>
          <a:lstStyle/>
          <a:p>
            <a:r>
              <a:rPr lang="en-US" sz="2800" dirty="0" smtClean="0"/>
              <a:t>TSCRA provides a Mark and Brand Applications which may be used to register brands</a:t>
            </a:r>
          </a:p>
          <a:p>
            <a:r>
              <a:rPr lang="en-US" sz="2800" dirty="0" smtClean="0"/>
              <a:t>These forms replace the smaller cards which were used in previous brand registrations</a:t>
            </a:r>
          </a:p>
          <a:p>
            <a:r>
              <a:rPr lang="en-US" sz="2800" dirty="0" smtClean="0"/>
              <a:t>The application is available by calling TSCRA at          800-242-7820</a:t>
            </a:r>
            <a:endParaRPr lang="en-US" sz="2400" dirty="0" smtClean="0"/>
          </a:p>
        </p:txBody>
      </p:sp>
      <p:pic>
        <p:nvPicPr>
          <p:cNvPr id="7" name="Picture 2"/>
          <p:cNvPicPr>
            <a:picLocks noChangeAspect="1" noChangeArrowheads="1"/>
          </p:cNvPicPr>
          <p:nvPr/>
        </p:nvPicPr>
        <p:blipFill>
          <a:blip r:embed="rId3" cstate="print"/>
          <a:srcRect r="3030"/>
          <a:stretch>
            <a:fillRect/>
          </a:stretch>
        </p:blipFill>
        <p:spPr bwMode="auto">
          <a:xfrm>
            <a:off x="5105400" y="1447800"/>
            <a:ext cx="3826078" cy="5029200"/>
          </a:xfrm>
          <a:prstGeom prst="rect">
            <a:avLst/>
          </a:prstGeom>
          <a:ln>
            <a:solidFill>
              <a:schemeClr val="tx1"/>
            </a:solidFill>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Brands</a:t>
            </a:r>
            <a:endParaRPr lang="en-US" dirty="0"/>
          </a:p>
        </p:txBody>
      </p:sp>
      <p:sp>
        <p:nvSpPr>
          <p:cNvPr id="3" name="Content Placeholder 2"/>
          <p:cNvSpPr>
            <a:spLocks noGrp="1"/>
          </p:cNvSpPr>
          <p:nvPr>
            <p:ph idx="1"/>
          </p:nvPr>
        </p:nvSpPr>
        <p:spPr>
          <a:xfrm>
            <a:off x="457200" y="1295400"/>
            <a:ext cx="4648200" cy="4953000"/>
          </a:xfrm>
        </p:spPr>
        <p:txBody>
          <a:bodyPr>
            <a:noAutofit/>
          </a:bodyPr>
          <a:lstStyle/>
          <a:p>
            <a:r>
              <a:rPr lang="en-US" sz="2800" dirty="0" smtClean="0"/>
              <a:t>TSCRA stores these records electronically. </a:t>
            </a:r>
          </a:p>
          <a:p>
            <a:r>
              <a:rPr lang="en-US" sz="2800" dirty="0" smtClean="0"/>
              <a:t>Records may be searched by name, county, brand or other criteria.</a:t>
            </a:r>
          </a:p>
          <a:p>
            <a:r>
              <a:rPr lang="en-US" sz="2800" dirty="0" smtClean="0"/>
              <a:t>Through TSCRA, County Clerks will also have access to a searchable brand database</a:t>
            </a:r>
            <a:endParaRPr lang="en-US" sz="2400" dirty="0" smtClean="0"/>
          </a:p>
        </p:txBody>
      </p:sp>
      <p:pic>
        <p:nvPicPr>
          <p:cNvPr id="7" name="Picture 2"/>
          <p:cNvPicPr>
            <a:picLocks noChangeAspect="1" noChangeArrowheads="1"/>
          </p:cNvPicPr>
          <p:nvPr/>
        </p:nvPicPr>
        <p:blipFill>
          <a:blip r:embed="rId3" cstate="print"/>
          <a:srcRect r="3030"/>
          <a:stretch>
            <a:fillRect/>
          </a:stretch>
        </p:blipFill>
        <p:spPr bwMode="auto">
          <a:xfrm>
            <a:off x="5105400" y="1447800"/>
            <a:ext cx="3826078" cy="5029200"/>
          </a:xfrm>
          <a:prstGeom prst="rect">
            <a:avLst/>
          </a:prstGeom>
          <a:ln>
            <a:solidFill>
              <a:schemeClr val="tx1"/>
            </a:solidFill>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Brand Records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Records may be sent to TSCRA several ways:</a:t>
            </a:r>
          </a:p>
          <a:p>
            <a:pPr lvl="1"/>
            <a:r>
              <a:rPr lang="en-US" b="1" dirty="0" smtClean="0"/>
              <a:t>Email</a:t>
            </a:r>
            <a:r>
              <a:rPr lang="en-US" b="1" dirty="0"/>
              <a:t> </a:t>
            </a:r>
            <a:r>
              <a:rPr lang="en-US" dirty="0" smtClean="0"/>
              <a:t>scanned forms to </a:t>
            </a:r>
            <a:r>
              <a:rPr lang="en-US" dirty="0" smtClean="0">
                <a:hlinkClick r:id="rId3"/>
              </a:rPr>
              <a:t>brands@tscra.org</a:t>
            </a:r>
            <a:endParaRPr lang="en-US" dirty="0" smtClean="0"/>
          </a:p>
          <a:p>
            <a:pPr lvl="1"/>
            <a:r>
              <a:rPr lang="en-US" b="1" dirty="0" smtClean="0"/>
              <a:t>Fax</a:t>
            </a:r>
            <a:r>
              <a:rPr lang="en-US" dirty="0" smtClean="0"/>
              <a:t> forms to 817-887-4402</a:t>
            </a:r>
          </a:p>
          <a:p>
            <a:pPr lvl="1"/>
            <a:r>
              <a:rPr lang="en-US" b="1" dirty="0" smtClean="0"/>
              <a:t>Mail</a:t>
            </a:r>
            <a:r>
              <a:rPr lang="en-US" dirty="0" smtClean="0"/>
              <a:t> to TSCRA offices</a:t>
            </a:r>
          </a:p>
          <a:p>
            <a:pPr lvl="1"/>
            <a:r>
              <a:rPr lang="en-US" b="1" dirty="0" smtClean="0"/>
              <a:t>Electronic </a:t>
            </a:r>
            <a:r>
              <a:rPr lang="en-US" b="1" smtClean="0"/>
              <a:t>Records</a:t>
            </a:r>
            <a:r>
              <a:rPr lang="en-US" smtClean="0"/>
              <a:t>  - </a:t>
            </a:r>
            <a:r>
              <a:rPr lang="en-US" dirty="0" smtClean="0"/>
              <a:t>For more information, contact TSCRA.</a:t>
            </a:r>
          </a:p>
          <a:p>
            <a:pPr lvl="1"/>
            <a:r>
              <a:rPr lang="en-US" dirty="0" smtClean="0"/>
              <a:t>Some software providers now offer </a:t>
            </a:r>
            <a:r>
              <a:rPr lang="en-US" b="1" dirty="0" smtClean="0"/>
              <a:t>Automated Transfer</a:t>
            </a:r>
            <a:r>
              <a:rPr lang="en-US" dirty="0" smtClean="0"/>
              <a:t> of brand records to TSCRA. For more information, contact TSCRA or your service provider.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Brand Records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What if the owner passes away and the heir wants to register the brand?</a:t>
            </a:r>
          </a:p>
          <a:p>
            <a:pPr lvl="1"/>
            <a:r>
              <a:rPr lang="en-US" dirty="0" smtClean="0"/>
              <a:t>The heir must provide proof of will or family agreement along with death certificate.</a:t>
            </a:r>
          </a:p>
          <a:p>
            <a:endParaRPr lang="en-US" dirty="0" smtClean="0"/>
          </a:p>
          <a:p>
            <a:r>
              <a:rPr lang="en-US" dirty="0" smtClean="0"/>
              <a:t>Can a minor have a registered brand?</a:t>
            </a:r>
          </a:p>
          <a:p>
            <a:pPr lvl="1"/>
            <a:r>
              <a:rPr lang="en-US" dirty="0" smtClean="0"/>
              <a:t>Yes, however, the proper use of a brand is the parent/guardian’s responsibility.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Submitting Brand Records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r>
              <a:rPr lang="en-US" dirty="0" smtClean="0"/>
              <a:t>How often should I send in the brand registrations?</a:t>
            </a:r>
          </a:p>
          <a:p>
            <a:pPr lvl="1"/>
            <a:r>
              <a:rPr lang="en-US" dirty="0" smtClean="0"/>
              <a:t>You may submit brands daily or weekly, but no later than 30 days from the time registered.</a:t>
            </a:r>
          </a:p>
          <a:p>
            <a:endParaRPr lang="en-US" dirty="0" smtClean="0"/>
          </a:p>
          <a:p>
            <a:r>
              <a:rPr lang="en-US" dirty="0" smtClean="0"/>
              <a:t>How do I handle a dispute over the rightful owner of a brand?</a:t>
            </a:r>
            <a:endParaRPr lang="en-US" dirty="0"/>
          </a:p>
          <a:p>
            <a:pPr lvl="1"/>
            <a:r>
              <a:rPr lang="en-US" dirty="0" smtClean="0"/>
              <a:t>The party who has registered or used the brand the longest has ownership of the brand.</a:t>
            </a:r>
          </a:p>
          <a:p>
            <a:pPr lvl="1"/>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Contacts</a:t>
            </a:r>
            <a:endParaRPr lang="en-US" dirty="0"/>
          </a:p>
        </p:txBody>
      </p:sp>
      <p:sp>
        <p:nvSpPr>
          <p:cNvPr id="3" name="Content Placeholder 2"/>
          <p:cNvSpPr>
            <a:spLocks noGrp="1"/>
          </p:cNvSpPr>
          <p:nvPr>
            <p:ph idx="1"/>
          </p:nvPr>
        </p:nvSpPr>
        <p:spPr>
          <a:xfrm>
            <a:off x="457200" y="1295400"/>
            <a:ext cx="8229600" cy="4953000"/>
          </a:xfrm>
        </p:spPr>
        <p:txBody>
          <a:bodyPr>
            <a:noAutofit/>
          </a:bodyPr>
          <a:lstStyle/>
          <a:p>
            <a:pPr marL="0" indent="0">
              <a:spcBef>
                <a:spcPts val="0"/>
              </a:spcBef>
              <a:buNone/>
            </a:pPr>
            <a:r>
              <a:rPr lang="en-US" sz="2000" dirty="0" smtClean="0"/>
              <a:t>Larry Gray</a:t>
            </a:r>
          </a:p>
          <a:p>
            <a:pPr marL="0" indent="0">
              <a:spcBef>
                <a:spcPts val="0"/>
              </a:spcBef>
              <a:buNone/>
            </a:pPr>
            <a:r>
              <a:rPr lang="en-US" sz="2000" dirty="0" smtClean="0"/>
              <a:t>Executive Director, Law Enforcement and Theft Prevention Services</a:t>
            </a:r>
          </a:p>
          <a:p>
            <a:pPr marL="0" indent="0">
              <a:spcBef>
                <a:spcPts val="0"/>
              </a:spcBef>
              <a:buNone/>
            </a:pPr>
            <a:r>
              <a:rPr lang="en-US" sz="2000" dirty="0" smtClean="0"/>
              <a:t>817-332-7064, ext. 112</a:t>
            </a:r>
          </a:p>
          <a:p>
            <a:pPr marL="0" indent="0">
              <a:spcBef>
                <a:spcPts val="0"/>
              </a:spcBef>
              <a:buNone/>
            </a:pPr>
            <a:r>
              <a:rPr lang="en-US" sz="2000" dirty="0" smtClean="0">
                <a:hlinkClick r:id="rId3"/>
              </a:rPr>
              <a:t>lgray@tscra.org</a:t>
            </a:r>
            <a:endParaRPr lang="en-US" sz="2000" dirty="0" smtClean="0"/>
          </a:p>
          <a:p>
            <a:pPr marL="0" indent="0">
              <a:spcBef>
                <a:spcPts val="0"/>
              </a:spcBef>
              <a:buNone/>
            </a:pPr>
            <a:endParaRPr lang="en-US" sz="1600" dirty="0"/>
          </a:p>
          <a:p>
            <a:pPr marL="0" indent="0">
              <a:spcBef>
                <a:spcPts val="0"/>
              </a:spcBef>
              <a:buNone/>
            </a:pPr>
            <a:r>
              <a:rPr lang="en-US" sz="2000" dirty="0" smtClean="0"/>
              <a:t>Marie McMillan</a:t>
            </a:r>
          </a:p>
          <a:p>
            <a:pPr marL="0" indent="0">
              <a:spcBef>
                <a:spcPts val="0"/>
              </a:spcBef>
              <a:buNone/>
            </a:pPr>
            <a:r>
              <a:rPr lang="en-US" sz="2000" dirty="0" smtClean="0"/>
              <a:t>Brand Department</a:t>
            </a:r>
          </a:p>
          <a:p>
            <a:pPr marL="0" indent="0">
              <a:spcBef>
                <a:spcPts val="0"/>
              </a:spcBef>
              <a:buNone/>
            </a:pPr>
            <a:r>
              <a:rPr lang="en-US" sz="2000" dirty="0" smtClean="0"/>
              <a:t>817-332-7064, ext. 115</a:t>
            </a:r>
          </a:p>
          <a:p>
            <a:pPr marL="0" indent="0">
              <a:spcBef>
                <a:spcPts val="0"/>
              </a:spcBef>
              <a:buNone/>
            </a:pPr>
            <a:r>
              <a:rPr lang="en-US" sz="2000" dirty="0" smtClean="0">
                <a:hlinkClick r:id="rId4"/>
              </a:rPr>
              <a:t>mmcmillan@tscra.org</a:t>
            </a:r>
            <a:endParaRPr lang="en-US" sz="2000" dirty="0" smtClean="0"/>
          </a:p>
          <a:p>
            <a:pPr marL="0" indent="0">
              <a:spcBef>
                <a:spcPts val="0"/>
              </a:spcBef>
              <a:buNone/>
            </a:pPr>
            <a:endParaRPr lang="en-US" sz="1600" dirty="0"/>
          </a:p>
          <a:p>
            <a:pPr marL="0" indent="0">
              <a:spcBef>
                <a:spcPts val="0"/>
              </a:spcBef>
              <a:buNone/>
            </a:pPr>
            <a:r>
              <a:rPr lang="en-US" sz="2000" dirty="0" smtClean="0">
                <a:hlinkClick r:id="rId5"/>
              </a:rPr>
              <a:t>www.tscra.org</a:t>
            </a:r>
            <a:endParaRPr lang="en-US" sz="2000" dirty="0" smtClean="0"/>
          </a:p>
          <a:p>
            <a:pPr marL="0" indent="0">
              <a:spcBef>
                <a:spcPts val="0"/>
              </a:spcBef>
              <a:buNone/>
            </a:pPr>
            <a:endParaRPr lang="en-US" sz="2000" dirty="0" smtClean="0"/>
          </a:p>
        </p:txBody>
      </p:sp>
      <p:pic>
        <p:nvPicPr>
          <p:cNvPr id="4" name="Picture 2"/>
          <p:cNvPicPr>
            <a:picLocks noChangeAspect="1" noChangeArrowheads="1"/>
          </p:cNvPicPr>
          <p:nvPr/>
        </p:nvPicPr>
        <p:blipFill>
          <a:blip r:embed="rId6" cstate="print"/>
          <a:srcRect/>
          <a:stretch>
            <a:fillRect/>
          </a:stretch>
        </p:blipFill>
        <p:spPr bwMode="auto">
          <a:xfrm>
            <a:off x="5562600" y="3200400"/>
            <a:ext cx="2514599" cy="251459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9144000" cy="6865174"/>
          </a:xfrm>
          <a:prstGeom prst="rect">
            <a:avLst/>
          </a:prstGeom>
          <a:noFill/>
          <a:ln w="9525">
            <a:noFill/>
            <a:miter lim="800000"/>
            <a:headEnd/>
            <a:tailEnd/>
          </a:ln>
        </p:spPr>
      </p:pic>
      <p:sp>
        <p:nvSpPr>
          <p:cNvPr id="2" name="Title 1"/>
          <p:cNvSpPr>
            <a:spLocks noGrp="1"/>
          </p:cNvSpPr>
          <p:nvPr>
            <p:ph type="ctrTitle"/>
          </p:nvPr>
        </p:nvSpPr>
        <p:spPr>
          <a:xfrm>
            <a:off x="0" y="4419600"/>
            <a:ext cx="9144000" cy="1828800"/>
          </a:xfrm>
          <a:solidFill>
            <a:srgbClr val="002395">
              <a:alpha val="85000"/>
            </a:srgbClr>
          </a:solidFill>
        </p:spPr>
        <p:txBody>
          <a:bodyPr/>
          <a:lstStyle/>
          <a:p>
            <a:pPr marL="914400"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Questions?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TSCRA</a:t>
            </a:r>
            <a:endParaRPr lang="en-US" dirty="0"/>
          </a:p>
        </p:txBody>
      </p:sp>
      <p:sp>
        <p:nvSpPr>
          <p:cNvPr id="3" name="Content Placeholder 2"/>
          <p:cNvSpPr>
            <a:spLocks noGrp="1"/>
          </p:cNvSpPr>
          <p:nvPr>
            <p:ph idx="1"/>
          </p:nvPr>
        </p:nvSpPr>
        <p:spPr/>
        <p:txBody>
          <a:bodyPr/>
          <a:lstStyle/>
          <a:p>
            <a:r>
              <a:rPr lang="en-US" dirty="0" smtClean="0"/>
              <a:t>Founded in 1877</a:t>
            </a:r>
          </a:p>
          <a:p>
            <a:r>
              <a:rPr lang="en-US" dirty="0" smtClean="0"/>
              <a:t>Largest </a:t>
            </a:r>
            <a:r>
              <a:rPr lang="en-US" dirty="0"/>
              <a:t>l</a:t>
            </a:r>
            <a:r>
              <a:rPr lang="en-US" dirty="0" smtClean="0"/>
              <a:t>ivestock association in Texas</a:t>
            </a:r>
          </a:p>
          <a:p>
            <a:r>
              <a:rPr lang="en-US" dirty="0" smtClean="0"/>
              <a:t>What we provide:</a:t>
            </a:r>
          </a:p>
          <a:p>
            <a:pPr lvl="1"/>
            <a:r>
              <a:rPr lang="en-US" dirty="0" smtClean="0"/>
              <a:t>Law Enforcement</a:t>
            </a:r>
          </a:p>
          <a:p>
            <a:pPr lvl="1"/>
            <a:r>
              <a:rPr lang="en-US" dirty="0" smtClean="0"/>
              <a:t>Legislative Voice</a:t>
            </a:r>
          </a:p>
          <a:p>
            <a:pPr lvl="1"/>
            <a:r>
              <a:rPr lang="en-US" dirty="0" smtClean="0"/>
              <a:t>Insurance</a:t>
            </a:r>
          </a:p>
          <a:p>
            <a:pPr lvl="1"/>
            <a:r>
              <a:rPr lang="en-US" dirty="0" smtClean="0"/>
              <a:t>Exclusive News and Information</a:t>
            </a:r>
          </a:p>
          <a:p>
            <a:pPr lvl="1"/>
            <a:r>
              <a:rPr lang="en-US" dirty="0" smtClean="0"/>
              <a:t>Educational Programs</a:t>
            </a:r>
            <a:endParaRPr lang="en-US" dirty="0"/>
          </a:p>
        </p:txBody>
      </p:sp>
      <p:pic>
        <p:nvPicPr>
          <p:cNvPr id="4" name="Picture 3" descr="TSCRA sign.jpg"/>
          <p:cNvPicPr>
            <a:picLocks noChangeAspect="1"/>
          </p:cNvPicPr>
          <p:nvPr/>
        </p:nvPicPr>
        <p:blipFill>
          <a:blip r:embed="rId3" cstate="print"/>
          <a:stretch>
            <a:fillRect/>
          </a:stretch>
        </p:blipFill>
        <p:spPr>
          <a:xfrm>
            <a:off x="6096000" y="4905248"/>
            <a:ext cx="2667000" cy="16662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TSCRA Law Enforcement</a:t>
            </a:r>
            <a:endParaRPr lang="en-US" dirty="0"/>
          </a:p>
        </p:txBody>
      </p:sp>
      <p:sp>
        <p:nvSpPr>
          <p:cNvPr id="3" name="Content Placeholder 2"/>
          <p:cNvSpPr>
            <a:spLocks noGrp="1"/>
          </p:cNvSpPr>
          <p:nvPr>
            <p:ph idx="1"/>
          </p:nvPr>
        </p:nvSpPr>
        <p:spPr/>
        <p:txBody>
          <a:bodyPr/>
          <a:lstStyle/>
          <a:p>
            <a:r>
              <a:rPr lang="en-US" dirty="0" smtClean="0"/>
              <a:t>TSCRA Special Rangers are peace officers</a:t>
            </a:r>
          </a:p>
          <a:p>
            <a:r>
              <a:rPr lang="en-US" dirty="0" smtClean="0"/>
              <a:t>Commissioned by the Texas Department of Public Safety and/or Oklahoma Bureau of Investigation with statewide authority</a:t>
            </a:r>
          </a:p>
          <a:p>
            <a:r>
              <a:rPr lang="en-US" dirty="0" smtClean="0"/>
              <a:t>All have extensive law enforcement and livestock background</a:t>
            </a:r>
          </a:p>
          <a:p>
            <a:r>
              <a:rPr lang="en-US" dirty="0" smtClean="0"/>
              <a:t>Annually recover or account for an average of $5,000,000 in livestock and property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TSCRA Law Enforcement</a:t>
            </a:r>
            <a:endParaRPr lang="en-US" dirty="0"/>
          </a:p>
        </p:txBody>
      </p:sp>
      <p:sp>
        <p:nvSpPr>
          <p:cNvPr id="3" name="Content Placeholder 2"/>
          <p:cNvSpPr>
            <a:spLocks noGrp="1"/>
          </p:cNvSpPr>
          <p:nvPr>
            <p:ph idx="1"/>
          </p:nvPr>
        </p:nvSpPr>
        <p:spPr/>
        <p:txBody>
          <a:bodyPr/>
          <a:lstStyle/>
          <a:p>
            <a:r>
              <a:rPr lang="en-US" dirty="0" smtClean="0"/>
              <a:t>TSCRA Districts and Regions:</a:t>
            </a:r>
            <a:endParaRPr lang="en-US" dirty="0"/>
          </a:p>
        </p:txBody>
      </p:sp>
      <p:pic>
        <p:nvPicPr>
          <p:cNvPr id="4" name="Picture 15" descr="C:\Documents and Settings\tcharbula\My Documents\My Pictures\2008districtmap.jpg"/>
          <p:cNvPicPr>
            <a:picLocks noChangeAspect="1" noChangeArrowheads="1"/>
          </p:cNvPicPr>
          <p:nvPr/>
        </p:nvPicPr>
        <p:blipFill>
          <a:blip r:embed="rId3" cstate="print"/>
          <a:srcRect t="10370"/>
          <a:stretch>
            <a:fillRect/>
          </a:stretch>
        </p:blipFill>
        <p:spPr bwMode="auto">
          <a:xfrm>
            <a:off x="1562100" y="1828800"/>
            <a:ext cx="6019800" cy="4730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in Texas</a:t>
            </a:r>
            <a:endParaRPr lang="en-US" dirty="0"/>
          </a:p>
        </p:txBody>
      </p:sp>
      <p:sp>
        <p:nvSpPr>
          <p:cNvPr id="3" name="Content Placeholder 2"/>
          <p:cNvSpPr>
            <a:spLocks noGrp="1"/>
          </p:cNvSpPr>
          <p:nvPr>
            <p:ph idx="1"/>
          </p:nvPr>
        </p:nvSpPr>
        <p:spPr/>
        <p:txBody>
          <a:bodyPr/>
          <a:lstStyle/>
          <a:p>
            <a:pPr>
              <a:buNone/>
            </a:pPr>
            <a:r>
              <a:rPr lang="en-US" dirty="0" smtClean="0"/>
              <a:t>Did you know…</a:t>
            </a:r>
          </a:p>
          <a:p>
            <a:r>
              <a:rPr lang="en-US" dirty="0" smtClean="0"/>
              <a:t>The Texas livestock industry accounts for over $7 billion in total receipts</a:t>
            </a:r>
          </a:p>
          <a:p>
            <a:r>
              <a:rPr lang="en-US" dirty="0" smtClean="0"/>
              <a:t>There are currently over 13.3 million cattle and 1 millions horses in Texas</a:t>
            </a:r>
          </a:p>
          <a:p>
            <a:r>
              <a:rPr lang="en-US" dirty="0" smtClean="0"/>
              <a:t>There are currently 102,000 registered brands in Texas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in Texas</a:t>
            </a:r>
            <a:endParaRPr lang="en-US" dirty="0"/>
          </a:p>
        </p:txBody>
      </p:sp>
      <p:sp>
        <p:nvSpPr>
          <p:cNvPr id="3" name="Content Placeholder 2"/>
          <p:cNvSpPr>
            <a:spLocks noGrp="1"/>
          </p:cNvSpPr>
          <p:nvPr>
            <p:ph idx="1"/>
          </p:nvPr>
        </p:nvSpPr>
        <p:spPr/>
        <p:txBody>
          <a:bodyPr>
            <a:noAutofit/>
          </a:bodyPr>
          <a:lstStyle/>
          <a:p>
            <a:r>
              <a:rPr lang="en-US" sz="2800" dirty="0" smtClean="0"/>
              <a:t>Section 144.041 of the Texas Agriculture Code addresses recording of marks and brands:</a:t>
            </a:r>
          </a:p>
          <a:p>
            <a:pPr lvl="1"/>
            <a:r>
              <a:rPr lang="en-US" sz="2400" dirty="0" smtClean="0"/>
              <a:t>§ 144.041. MARKS AND BRANDS TO BE RECORDED. (a) Each person who owns cattle, hogs, sheep, or goats shall record that person's earmarks, brands, tattoos, and electronic devices with the county clerk of the county in which the animals are located. </a:t>
            </a:r>
          </a:p>
          <a:p>
            <a:pPr lvl="1"/>
            <a:r>
              <a:rPr lang="en-US" sz="2400" dirty="0" smtClean="0"/>
              <a:t>(b) A person who owns a horse shall record an identification mark authorized by Section 144.001(b) with the county clerk of the county in which the animal is located.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in Texas</a:t>
            </a:r>
            <a:endParaRPr lang="en-US" dirty="0"/>
          </a:p>
        </p:txBody>
      </p:sp>
      <p:sp>
        <p:nvSpPr>
          <p:cNvPr id="3" name="Content Placeholder 2"/>
          <p:cNvSpPr>
            <a:spLocks noGrp="1"/>
          </p:cNvSpPr>
          <p:nvPr>
            <p:ph idx="1"/>
          </p:nvPr>
        </p:nvSpPr>
        <p:spPr/>
        <p:txBody>
          <a:bodyPr>
            <a:normAutofit/>
          </a:bodyPr>
          <a:lstStyle/>
          <a:p>
            <a:r>
              <a:rPr lang="en-US" sz="2800" dirty="0" smtClean="0"/>
              <a:t>Section 144.041 cont’d:</a:t>
            </a:r>
          </a:p>
          <a:p>
            <a:pPr lvl="1"/>
            <a:r>
              <a:rPr lang="en-US" sz="2400" dirty="0" smtClean="0"/>
              <a:t>(c) The county clerk shall keep a record of the marks and brands of each person who applies to the clerk for that purpose. </a:t>
            </a:r>
          </a:p>
          <a:p>
            <a:pPr lvl="1"/>
            <a:r>
              <a:rPr lang="en-US" sz="2400" dirty="0" smtClean="0"/>
              <a:t>(d) A person may record that person's marks and brands in as many counties as necessary. </a:t>
            </a:r>
          </a:p>
          <a:p>
            <a:pPr lvl="1"/>
            <a:r>
              <a:rPr lang="en-US" sz="2400" dirty="0" smtClean="0"/>
              <a:t>(e) A person may record any mark or brand that the person desires to use if no other person has recorded the mark or brand, without regard to whether that person has previously recorded a mark or brand.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Brands in Texas</a:t>
            </a:r>
            <a:endParaRPr lang="en-US" dirty="0"/>
          </a:p>
        </p:txBody>
      </p:sp>
      <p:sp>
        <p:nvSpPr>
          <p:cNvPr id="3" name="Content Placeholder 2"/>
          <p:cNvSpPr>
            <a:spLocks noGrp="1"/>
          </p:cNvSpPr>
          <p:nvPr>
            <p:ph idx="1"/>
          </p:nvPr>
        </p:nvSpPr>
        <p:spPr/>
        <p:txBody>
          <a:bodyPr/>
          <a:lstStyle/>
          <a:p>
            <a:r>
              <a:rPr lang="en-US" sz="2800" dirty="0" smtClean="0"/>
              <a:t>Section 144.041 cont’d:</a:t>
            </a:r>
          </a:p>
          <a:p>
            <a:pPr lvl="1"/>
            <a:r>
              <a:rPr lang="en-US" sz="2400" dirty="0" smtClean="0"/>
              <a:t>(f) Not later than the 30th day after the date a county clerk receives a record relating to cattle or horses under this section, the clerk shall forward a copy of the record to the association authorized to inspect livestock under 7 U.S.C. Section 217a (Texas and Southwestern Cattle Raisers Association).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1131</Words>
  <Application>Microsoft Office PowerPoint</Application>
  <PresentationFormat>On-screen Show (4:3)</PresentationFormat>
  <Paragraphs>165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Texas Brand Re-registration TSCRA Law Enforcement</vt:lpstr>
      <vt:lpstr>Agenda</vt:lpstr>
      <vt:lpstr>About TSCRA</vt:lpstr>
      <vt:lpstr>About TSCRA Law Enforcement</vt:lpstr>
      <vt:lpstr>About TSCRA Law Enforcement</vt:lpstr>
      <vt:lpstr>Brands in Texas</vt:lpstr>
      <vt:lpstr>Brands in Texas</vt:lpstr>
      <vt:lpstr>Brands in Texas</vt:lpstr>
      <vt:lpstr>Brands in Texas</vt:lpstr>
      <vt:lpstr>Brand Registration</vt:lpstr>
      <vt:lpstr>Brand Registration</vt:lpstr>
      <vt:lpstr>Brand Registration</vt:lpstr>
      <vt:lpstr>Brand Registration</vt:lpstr>
      <vt:lpstr>Brand Registration</vt:lpstr>
      <vt:lpstr>Brand Registration</vt:lpstr>
      <vt:lpstr>Brand Registration</vt:lpstr>
      <vt:lpstr>Recording Brands</vt:lpstr>
      <vt:lpstr>Recording Brands</vt:lpstr>
      <vt:lpstr>Recording Brands</vt:lpstr>
      <vt:lpstr>Recording Brands</vt:lpstr>
      <vt:lpstr>Recording Brands</vt:lpstr>
      <vt:lpstr>Submitting Brand Records</vt:lpstr>
      <vt:lpstr>Submitting Brand Records</vt:lpstr>
      <vt:lpstr>Submitting Brand Records</vt:lpstr>
      <vt:lpstr>Contacts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tniedecken</dc:creator>
  <cp:lastModifiedBy>Tammy Biggar</cp:lastModifiedBy>
  <cp:revision>27</cp:revision>
  <dcterms:created xsi:type="dcterms:W3CDTF">2011-02-09T20:16:34Z</dcterms:created>
  <dcterms:modified xsi:type="dcterms:W3CDTF">2017-05-12T17:46:30Z</dcterms:modified>
</cp:coreProperties>
</file>